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87" r:id="rId5"/>
    <p:sldId id="299" r:id="rId6"/>
    <p:sldId id="302" r:id="rId7"/>
    <p:sldId id="313" r:id="rId8"/>
    <p:sldId id="300" r:id="rId9"/>
    <p:sldId id="319" r:id="rId10"/>
    <p:sldId id="303" r:id="rId11"/>
    <p:sldId id="318" r:id="rId12"/>
    <p:sldId id="298" r:id="rId13"/>
    <p:sldId id="315" r:id="rId14"/>
    <p:sldId id="316" r:id="rId15"/>
    <p:sldId id="304" r:id="rId16"/>
    <p:sldId id="306" r:id="rId17"/>
    <p:sldId id="322" r:id="rId18"/>
    <p:sldId id="276" r:id="rId19"/>
    <p:sldId id="274" r:id="rId20"/>
    <p:sldId id="265" r:id="rId21"/>
    <p:sldId id="307" r:id="rId22"/>
    <p:sldId id="308" r:id="rId23"/>
    <p:sldId id="309" r:id="rId24"/>
    <p:sldId id="310" r:id="rId25"/>
    <p:sldId id="311" r:id="rId26"/>
    <p:sldId id="305" r:id="rId27"/>
    <p:sldId id="312" r:id="rId28"/>
    <p:sldId id="297" r:id="rId29"/>
    <p:sldId id="314" r:id="rId30"/>
    <p:sldId id="296" r:id="rId31"/>
    <p:sldId id="317" r:id="rId32"/>
    <p:sldId id="321" r:id="rId33"/>
    <p:sldId id="26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71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E4DB"/>
    <a:srgbClr val="36CEC0"/>
    <a:srgbClr val="343A40"/>
    <a:srgbClr val="626465"/>
    <a:srgbClr val="595959"/>
    <a:srgbClr val="415A77"/>
    <a:srgbClr val="918C8B"/>
    <a:srgbClr val="424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336"/>
      </p:cViewPr>
      <p:guideLst>
        <p:guide orient="horz" pos="1911"/>
        <p:guide pos="71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58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6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5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5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6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527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6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5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7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0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8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E428D-17C0-4FF0-8B37-B24926EA4353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3D71D-B0C5-4DFD-B52B-64EDA728FD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6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체르마트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93366" y="4636307"/>
            <a:ext cx="160526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dirty="0">
                <a:solidFill>
                  <a:srgbClr val="42434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꿈 여행의 테마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92701" y="1116396"/>
            <a:ext cx="42066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HappyHouse</a:t>
            </a:r>
            <a:endParaRPr lang="en-US" altLang="ko-KR" sz="5400" dirty="0"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866208" y="5182806"/>
            <a:ext cx="2495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SSAFY 6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 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부울경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 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박영찬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조현아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6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91926" y="1385169"/>
            <a:ext cx="3808148" cy="4087662"/>
          </a:xfrm>
          <a:prstGeom prst="rect">
            <a:avLst/>
          </a:prstGeom>
          <a:solidFill>
            <a:srgbClr val="36CEC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39077" y="1557830"/>
            <a:ext cx="0" cy="1344299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56919" y="4294773"/>
            <a:ext cx="0" cy="9918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999392" y="3105835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시장 분석</a:t>
            </a:r>
            <a:endParaRPr lang="en-US" altLang="ko-KR" sz="3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76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시장분석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34BE8-3D58-4550-BE94-0047D49E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75" y="1415646"/>
            <a:ext cx="6764318" cy="412765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922FD0A-9786-4E3A-BA40-258679312F44}"/>
              </a:ext>
            </a:extLst>
          </p:cNvPr>
          <p:cNvGrpSpPr/>
          <p:nvPr/>
        </p:nvGrpSpPr>
        <p:grpSpPr>
          <a:xfrm>
            <a:off x="7367462" y="1415646"/>
            <a:ext cx="4294765" cy="4094658"/>
            <a:chOff x="7544443" y="1330379"/>
            <a:chExt cx="4294765" cy="409465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AC436-3238-4D05-82A7-E17AAA39E1A6}"/>
                </a:ext>
              </a:extLst>
            </p:cNvPr>
            <p:cNvSpPr/>
            <p:nvPr/>
          </p:nvSpPr>
          <p:spPr>
            <a:xfrm>
              <a:off x="7544443" y="1330379"/>
              <a:ext cx="40446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ko-KR" altLang="en-US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국토교통부 실거래가 공개 시스템</a:t>
              </a:r>
              <a:endPara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FA1238-E756-42A6-8031-68132C710AC0}"/>
                </a:ext>
              </a:extLst>
            </p:cNvPr>
            <p:cNvSpPr/>
            <p:nvPr/>
          </p:nvSpPr>
          <p:spPr>
            <a:xfrm>
              <a:off x="7544443" y="1885607"/>
              <a:ext cx="4294765" cy="35394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같은 종류의 서비스를 제공하는 사이트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[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장점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]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실제로 거래된 거래내역을 보여주어</a:t>
              </a:r>
              <a:b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</a:b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데이터가 정확함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[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단점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]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사용자가 원하는 거래 내역만 모아보는</a:t>
              </a:r>
              <a:b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</a:b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기능이 없어 거래내역간 비교가 불편하다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[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차별화 전략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]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관심 내역 찜 기능을 통해</a:t>
              </a:r>
              <a:b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</a:b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사용자가 관심 </a:t>
              </a:r>
              <a:r>
                <a:rPr lang="ko-KR" altLang="en-US" sz="1600" dirty="0" err="1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있어하는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 데이터만</a:t>
              </a:r>
              <a:b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</a:b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모아볼 수 있다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241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91926" y="1385169"/>
            <a:ext cx="3808148" cy="4087662"/>
          </a:xfrm>
          <a:prstGeom prst="rect">
            <a:avLst/>
          </a:prstGeom>
          <a:solidFill>
            <a:srgbClr val="36CEC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39077" y="1557830"/>
            <a:ext cx="0" cy="1344299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56919" y="4294773"/>
            <a:ext cx="0" cy="9918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999385" y="2578963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개발 결과</a:t>
            </a:r>
            <a:endParaRPr lang="en-US" altLang="ko-KR" sz="3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67BEE1-24A0-4EEE-913E-AF730175CE22}"/>
              </a:ext>
            </a:extLst>
          </p:cNvPr>
          <p:cNvSpPr/>
          <p:nvPr/>
        </p:nvSpPr>
        <p:spPr>
          <a:xfrm>
            <a:off x="4887976" y="3429000"/>
            <a:ext cx="24160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개발 환경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 fontAlgn="base"/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및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 fontAlgn="base"/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전체 시스템 구조도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59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배경 및 목표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49933C-DF4E-4029-91E8-E500BAA97BB5}"/>
              </a:ext>
            </a:extLst>
          </p:cNvPr>
          <p:cNvSpPr/>
          <p:nvPr/>
        </p:nvSpPr>
        <p:spPr>
          <a:xfrm>
            <a:off x="361775" y="1511981"/>
            <a:ext cx="620952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사용 언어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Java/ JS</a:t>
            </a:r>
          </a:p>
          <a:p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IDE :  Eclipse / Visual Studio Code </a:t>
            </a:r>
          </a:p>
          <a:p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Server : Tomcat </a:t>
            </a:r>
          </a:p>
          <a:p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DBMS : MySQL</a:t>
            </a:r>
          </a:p>
          <a:p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필수 라이브러리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오픈 소스 프레임워크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:Spring / Spring Boot /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MyBatis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/ Vue.js/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BootStrap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Vuex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운영체제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: Windows 10</a:t>
            </a:r>
          </a:p>
        </p:txBody>
      </p:sp>
    </p:spTree>
    <p:extLst>
      <p:ext uri="{BB962C8B-B14F-4D97-AF65-F5344CB8AC3E}">
        <p14:creationId xmlns:p14="http://schemas.microsoft.com/office/powerpoint/2010/main" val="1308969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시스템 구성도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8F6D9689-9F4C-4F15-B9D0-DC92632915E1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46" y="917497"/>
            <a:ext cx="9829708" cy="50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88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91926" y="1385169"/>
            <a:ext cx="3808148" cy="4087662"/>
          </a:xfrm>
          <a:prstGeom prst="rect">
            <a:avLst/>
          </a:prstGeom>
          <a:solidFill>
            <a:srgbClr val="36CEC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39077" y="1557830"/>
            <a:ext cx="0" cy="1344299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56919" y="4294773"/>
            <a:ext cx="0" cy="9918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999385" y="2578963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개발 결과</a:t>
            </a:r>
            <a:endParaRPr lang="en-US" altLang="ko-KR" sz="3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67BEE1-24A0-4EEE-913E-AF730175CE22}"/>
              </a:ext>
            </a:extLst>
          </p:cNvPr>
          <p:cNvSpPr/>
          <p:nvPr/>
        </p:nvSpPr>
        <p:spPr>
          <a:xfrm>
            <a:off x="5317583" y="3429000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화면 흐름도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14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기능 소개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 flipH="1">
            <a:off x="371199" y="3662560"/>
            <a:ext cx="1140115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6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xfrm>
            <a:off x="897535" y="3969958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43577" y="3969958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9619" y="3969958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" r="5462"/>
          <a:stretch/>
        </p:blipFill>
        <p:spPr bwMode="auto">
          <a:xfrm>
            <a:off x="9735662" y="3969958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371274" y="5829861"/>
            <a:ext cx="2672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아파트 거래내역 조회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433005" y="582986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찜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864484" y="5829861"/>
            <a:ext cx="1470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2000" dirty="0" err="1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QnA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게시판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016141" y="582986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공지사항</a:t>
            </a:r>
            <a:endParaRPr lang="en-US" altLang="ko-KR" sz="9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47A6C0C2-7B81-4904-A96F-94DC98880C1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6436" y="1095661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48DC60FA-49FF-423E-B584-F2BACBCF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22478" y="1095661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58C36058-2522-41B8-B5C1-A8A36B92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68520" y="1095661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E811E6F9-BE77-45C4-A1DB-67995399A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0" r="23710"/>
          <a:stretch/>
        </p:blipFill>
        <p:spPr bwMode="auto">
          <a:xfrm>
            <a:off x="9514563" y="1095661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94D711-65EB-4288-9660-A169E6AD0FA3}"/>
              </a:ext>
            </a:extLst>
          </p:cNvPr>
          <p:cNvSpPr/>
          <p:nvPr/>
        </p:nvSpPr>
        <p:spPr>
          <a:xfrm>
            <a:off x="445928" y="2955564"/>
            <a:ext cx="20810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로그인</a:t>
            </a:r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로그아웃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36E6FC-67EA-4C59-B9E5-1A5B207F85E2}"/>
              </a:ext>
            </a:extLst>
          </p:cNvPr>
          <p:cNvSpPr/>
          <p:nvPr/>
        </p:nvSpPr>
        <p:spPr>
          <a:xfrm>
            <a:off x="3168355" y="2955564"/>
            <a:ext cx="2528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회원 등록</a:t>
            </a:r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수정</a:t>
            </a:r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탈퇴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B2602BE-D11B-46A2-82CF-E376641524D9}"/>
              </a:ext>
            </a:extLst>
          </p:cNvPr>
          <p:cNvSpPr/>
          <p:nvPr/>
        </p:nvSpPr>
        <p:spPr>
          <a:xfrm>
            <a:off x="6471864" y="2955564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비밀번호 찾기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6F993C0-44C9-48D6-919D-E7BCD249ED82}"/>
              </a:ext>
            </a:extLst>
          </p:cNvPr>
          <p:cNvSpPr/>
          <p:nvPr/>
        </p:nvSpPr>
        <p:spPr>
          <a:xfrm>
            <a:off x="9365437" y="2955564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관리자 회원관리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97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11126_6기_부울경_4반_관통PJT_박영찬_조현아">
            <a:hlinkClick r:id="" action="ppaction://media"/>
            <a:extLst>
              <a:ext uri="{FF2B5EF4-FFF2-40B4-BE49-F238E27FC236}">
                <a16:creationId xmlns:a16="http://schemas.microsoft.com/office/drawing/2014/main" id="{70C921D2-7ECF-40B6-91FD-EDD7257AEA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954" y="179703"/>
            <a:ext cx="11648661" cy="6274423"/>
          </a:xfrm>
        </p:spPr>
      </p:pic>
    </p:spTree>
    <p:extLst>
      <p:ext uri="{BB962C8B-B14F-4D97-AF65-F5344CB8AC3E}">
        <p14:creationId xmlns:p14="http://schemas.microsoft.com/office/powerpoint/2010/main" val="19020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4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설명 </a:t>
            </a:r>
            <a:r>
              <a:rPr lang="en-US" altLang="ko-KR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spc="-100" dirty="0" err="1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75251" y="2890391"/>
            <a:ext cx="44481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사이트의 얼굴인 메인 화면입니다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just"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사이트에 대한 설명을 제공하고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just"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네비게이션과 화면의 버튼을 통해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just"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원하는 페이지로 이동할 수 있습니다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81F079-3AA9-4011-A7B0-BD559076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74" y="995422"/>
            <a:ext cx="5931055" cy="52939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56D2F7B-6BA4-4DB1-B8C6-65EDAD6A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53" y="1430821"/>
            <a:ext cx="3914775" cy="885825"/>
          </a:xfrm>
          <a:prstGeom prst="rect">
            <a:avLst/>
          </a:prstGeom>
          <a:ln w="57150">
            <a:solidFill>
              <a:srgbClr val="36CEC0"/>
            </a:solidFill>
          </a:ln>
        </p:spPr>
      </p:pic>
    </p:spTree>
    <p:extLst>
      <p:ext uri="{BB962C8B-B14F-4D97-AF65-F5344CB8AC3E}">
        <p14:creationId xmlns:p14="http://schemas.microsoft.com/office/powerpoint/2010/main" val="333459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설명 </a:t>
            </a:r>
            <a:r>
              <a:rPr lang="en-US" altLang="ko-KR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 바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821782" y="4470874"/>
            <a:ext cx="65484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화면에서 접근할 수 있는 네비게이션 바 입니다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ctr"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여부와 관리자 로그인 시의 구성이 다르게 표시됩니다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C32F1-736E-46FC-A481-22B5D94C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903" y="2950780"/>
            <a:ext cx="8463342" cy="465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337C69-E0C2-4F7E-9DDF-431DE33A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903" y="1634227"/>
            <a:ext cx="8463343" cy="494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3EABBC-975B-45D6-ABA9-6AB585B6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903" y="2296220"/>
            <a:ext cx="8463342" cy="4867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03758B-3F43-4535-9403-70D3C8D224A6}"/>
              </a:ext>
            </a:extLst>
          </p:cNvPr>
          <p:cNvSpPr/>
          <p:nvPr/>
        </p:nvSpPr>
        <p:spPr>
          <a:xfrm>
            <a:off x="809192" y="1681244"/>
            <a:ext cx="1210589" cy="40011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rgbClr val="343A40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로그아웃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rgbClr val="343A40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EE3A91-4D74-463D-BA02-064B362A8EDA}"/>
              </a:ext>
            </a:extLst>
          </p:cNvPr>
          <p:cNvSpPr/>
          <p:nvPr/>
        </p:nvSpPr>
        <p:spPr>
          <a:xfrm>
            <a:off x="809192" y="2339520"/>
            <a:ext cx="954107" cy="40011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rgbClr val="343A40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로그인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rgbClr val="343A40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667EA8-4ED7-4789-9BA3-9A159F6C3E97}"/>
              </a:ext>
            </a:extLst>
          </p:cNvPr>
          <p:cNvSpPr/>
          <p:nvPr/>
        </p:nvSpPr>
        <p:spPr>
          <a:xfrm>
            <a:off x="809192" y="3002076"/>
            <a:ext cx="1813317" cy="400110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rgbClr val="343A40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관리자 로그인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rgbClr val="343A40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5573087" y="393824"/>
            <a:ext cx="1284016" cy="681733"/>
            <a:chOff x="4950909" y="945308"/>
            <a:chExt cx="2290182" cy="1215945"/>
          </a:xfrm>
        </p:grpSpPr>
        <p:sp>
          <p:nvSpPr>
            <p:cNvPr id="5" name="직사각형 4"/>
            <p:cNvSpPr/>
            <p:nvPr/>
          </p:nvSpPr>
          <p:spPr>
            <a:xfrm>
              <a:off x="5027031" y="1104884"/>
              <a:ext cx="2214060" cy="693061"/>
            </a:xfrm>
            <a:prstGeom prst="rect">
              <a:avLst/>
            </a:prstGeom>
            <a:solidFill>
              <a:srgbClr val="36CEC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lt1">
                    <a:alpha val="50000"/>
                  </a:schemeClr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50909" y="1032230"/>
              <a:ext cx="2214060" cy="693061"/>
            </a:xfrm>
            <a:prstGeom prst="rect">
              <a:avLst/>
            </a:pr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lt1">
                    <a:alpha val="50000"/>
                  </a:schemeClr>
                </a:solidFill>
              </a:endParaRPr>
            </a:p>
          </p:txBody>
        </p:sp>
        <p:sp>
          <p:nvSpPr>
            <p:cNvPr id="7" name="자유형: 도형 6"/>
            <p:cNvSpPr/>
            <p:nvPr/>
          </p:nvSpPr>
          <p:spPr>
            <a:xfrm rot="285385" flipH="1">
              <a:off x="5427858" y="1465007"/>
              <a:ext cx="680819" cy="696246"/>
            </a:xfrm>
            <a:custGeom>
              <a:avLst/>
              <a:gdLst>
                <a:gd name="connsiteX0" fmla="*/ 173621 w 324091"/>
                <a:gd name="connsiteY0" fmla="*/ 0 h 347241"/>
                <a:gd name="connsiteX1" fmla="*/ 324091 w 324091"/>
                <a:gd name="connsiteY1" fmla="*/ 57874 h 347241"/>
                <a:gd name="connsiteX2" fmla="*/ 0 w 324091"/>
                <a:gd name="connsiteY2" fmla="*/ 347241 h 347241"/>
                <a:gd name="connsiteX3" fmla="*/ 173621 w 324091"/>
                <a:gd name="connsiteY3" fmla="*/ 0 h 34724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143275 w 385051"/>
                <a:gd name="connsiteY0" fmla="*/ 22039 h 411287"/>
                <a:gd name="connsiteX1" fmla="*/ 385051 w 385051"/>
                <a:gd name="connsiteY1" fmla="*/ 0 h 411287"/>
                <a:gd name="connsiteX2" fmla="*/ 0 w 385051"/>
                <a:gd name="connsiteY2" fmla="*/ 411287 h 411287"/>
                <a:gd name="connsiteX3" fmla="*/ 143275 w 385051"/>
                <a:gd name="connsiteY3" fmla="*/ 22039 h 411287"/>
                <a:gd name="connsiteX0" fmla="*/ 143275 w 385051"/>
                <a:gd name="connsiteY0" fmla="*/ 22039 h 411287"/>
                <a:gd name="connsiteX1" fmla="*/ 385051 w 385051"/>
                <a:gd name="connsiteY1" fmla="*/ 0 h 411287"/>
                <a:gd name="connsiteX2" fmla="*/ 0 w 385051"/>
                <a:gd name="connsiteY2" fmla="*/ 411287 h 411287"/>
                <a:gd name="connsiteX3" fmla="*/ 143275 w 385051"/>
                <a:gd name="connsiteY3" fmla="*/ 22039 h 4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051" h="411287">
                  <a:moveTo>
                    <a:pt x="143275" y="22039"/>
                  </a:moveTo>
                  <a:lnTo>
                    <a:pt x="385051" y="0"/>
                  </a:lnTo>
                  <a:cubicBezTo>
                    <a:pt x="284659" y="159685"/>
                    <a:pt x="306150" y="170445"/>
                    <a:pt x="0" y="411287"/>
                  </a:cubicBezTo>
                  <a:cubicBezTo>
                    <a:pt x="116203" y="259909"/>
                    <a:pt x="199405" y="176364"/>
                    <a:pt x="143275" y="22039"/>
                  </a:cubicBezTo>
                  <a:close/>
                </a:path>
              </a:pathLst>
            </a:cu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62681" y="945308"/>
              <a:ext cx="1932476" cy="823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팀 원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501126" y="1175572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역할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991ECA-77B4-4311-AEB6-A013FA3D9D9D}"/>
              </a:ext>
            </a:extLst>
          </p:cNvPr>
          <p:cNvGrpSpPr/>
          <p:nvPr/>
        </p:nvGrpSpPr>
        <p:grpSpPr>
          <a:xfrm>
            <a:off x="1495033" y="1836357"/>
            <a:ext cx="4698722" cy="4570528"/>
            <a:chOff x="2201426" y="1814012"/>
            <a:chExt cx="4698722" cy="4570528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" r="26"/>
            <a:stretch/>
          </p:blipFill>
          <p:spPr>
            <a:xfrm>
              <a:off x="3085367" y="1814012"/>
              <a:ext cx="1258838" cy="125949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gradFill flip="none" rotWithShape="1">
                <a:gsLst>
                  <a:gs pos="0">
                    <a:srgbClr val="36CEC0"/>
                  </a:gs>
                  <a:gs pos="100000">
                    <a:srgbClr val="20E4DB"/>
                  </a:gs>
                </a:gsLst>
                <a:lin ang="10800000" scaled="1"/>
                <a:tileRect/>
              </a:gra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3164025" y="3311368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박영찬</a:t>
              </a:r>
              <a:endPara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632457" y="3847365"/>
              <a:ext cx="363503" cy="0"/>
            </a:xfrm>
            <a:prstGeom prst="line">
              <a:avLst/>
            </a:prstGeom>
            <a:ln w="9525">
              <a:solidFill>
                <a:srgbClr val="59595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19FC772-7EEB-494F-B0AC-8C4DDD7269DF}"/>
                </a:ext>
              </a:extLst>
            </p:cNvPr>
            <p:cNvSpPr/>
            <p:nvPr/>
          </p:nvSpPr>
          <p:spPr>
            <a:xfrm>
              <a:off x="2201426" y="4074766"/>
              <a:ext cx="35012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01_ 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마이페이지 회원정보 수정</a:t>
              </a:r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탈퇴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E4EFE1-8037-4292-BB43-49FD31C129AB}"/>
                </a:ext>
              </a:extLst>
            </p:cNvPr>
            <p:cNvSpPr/>
            <p:nvPr/>
          </p:nvSpPr>
          <p:spPr>
            <a:xfrm>
              <a:off x="2201426" y="4571932"/>
              <a:ext cx="28408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02_ 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마이페이지 찜 모아 보기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E8C9D7B-1F11-4254-BA03-6226E5B7CAC6}"/>
                </a:ext>
              </a:extLst>
            </p:cNvPr>
            <p:cNvSpPr/>
            <p:nvPr/>
          </p:nvSpPr>
          <p:spPr>
            <a:xfrm>
              <a:off x="2201426" y="5069098"/>
              <a:ext cx="31181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03_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선택 지역의 매매정보 확인 </a:t>
              </a:r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0B733D1-2DA3-4556-B76A-2B17E9A7ADE1}"/>
                </a:ext>
              </a:extLst>
            </p:cNvPr>
            <p:cNvSpPr/>
            <p:nvPr/>
          </p:nvSpPr>
          <p:spPr>
            <a:xfrm>
              <a:off x="2201426" y="5566264"/>
              <a:ext cx="4698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04_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지도를 활용한 매물의 위치와 상세 정보 확인</a:t>
              </a:r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EB1DD2A-4675-4FA0-8A3B-58D4995CEC83}"/>
                </a:ext>
              </a:extLst>
            </p:cNvPr>
            <p:cNvSpPr/>
            <p:nvPr/>
          </p:nvSpPr>
          <p:spPr>
            <a:xfrm>
              <a:off x="2211257" y="6045986"/>
              <a:ext cx="20088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05_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공지사항 게시판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494152-63BB-462C-BF03-2C0AB7A4CEA1}"/>
              </a:ext>
            </a:extLst>
          </p:cNvPr>
          <p:cNvGrpSpPr/>
          <p:nvPr/>
        </p:nvGrpSpPr>
        <p:grpSpPr>
          <a:xfrm>
            <a:off x="8043754" y="1836357"/>
            <a:ext cx="3046028" cy="4570528"/>
            <a:chOff x="7306334" y="1814012"/>
            <a:chExt cx="3046028" cy="4570528"/>
          </a:xfrm>
        </p:grpSpPr>
        <p:pic>
          <p:nvPicPr>
            <p:cNvPr id="16" name="그림 1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81154" y="1814012"/>
              <a:ext cx="1259491" cy="125949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gradFill flip="none" rotWithShape="1">
                <a:gsLst>
                  <a:gs pos="0">
                    <a:srgbClr val="36CEC0"/>
                  </a:gs>
                  <a:gs pos="100000">
                    <a:srgbClr val="20E4DB"/>
                  </a:gs>
                </a:gsLst>
                <a:lin ang="10800000" scaled="1"/>
                <a:tileRect/>
              </a:gra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8185621" y="3311368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조현아</a:t>
              </a: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8657258" y="3847365"/>
              <a:ext cx="363503" cy="0"/>
            </a:xfrm>
            <a:prstGeom prst="line">
              <a:avLst/>
            </a:prstGeom>
            <a:ln w="9525">
              <a:solidFill>
                <a:srgbClr val="59595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7306335" y="4074766"/>
              <a:ext cx="30460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01_ 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로그인 로그아웃 회원 등록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306335" y="4571932"/>
              <a:ext cx="18758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02_ 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게시판 프레임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41382D0-674B-4A05-8983-608F1E273E99}"/>
                </a:ext>
              </a:extLst>
            </p:cNvPr>
            <p:cNvSpPr/>
            <p:nvPr/>
          </p:nvSpPr>
          <p:spPr>
            <a:xfrm>
              <a:off x="7306335" y="5069098"/>
              <a:ext cx="21531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03_ 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관리자 회원 관리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D5F729E-C224-4AAB-ACBA-910F34F7E1E0}"/>
                </a:ext>
              </a:extLst>
            </p:cNvPr>
            <p:cNvSpPr/>
            <p:nvPr/>
          </p:nvSpPr>
          <p:spPr>
            <a:xfrm>
              <a:off x="7306335" y="5566264"/>
              <a:ext cx="18758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04_ 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비밀번호 찾기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41BE1B-E816-4D2D-B760-B3C0B342B553}"/>
                </a:ext>
              </a:extLst>
            </p:cNvPr>
            <p:cNvSpPr/>
            <p:nvPr/>
          </p:nvSpPr>
          <p:spPr>
            <a:xfrm>
              <a:off x="7306334" y="6045986"/>
              <a:ext cx="1572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05_ </a:t>
              </a:r>
              <a:r>
                <a:rPr lang="en-US" altLang="ko-KR" sz="1600" dirty="0" err="1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Qna</a:t>
              </a:r>
              <a:r>
                <a:rPr lang="ko-KR" altLang="en-US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36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설명 </a:t>
            </a:r>
            <a:r>
              <a:rPr lang="en-US" altLang="ko-KR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관련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CC5504EF-0A9F-40CF-9318-762184E62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8" t="13900" r="17022" b="18906"/>
          <a:stretch/>
        </p:blipFill>
        <p:spPr>
          <a:xfrm>
            <a:off x="410345" y="1578227"/>
            <a:ext cx="3525716" cy="3323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65B6F7-8A7B-4D0B-9F7B-81611001A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8" t="14847" r="19013" b="20768"/>
          <a:stretch/>
        </p:blipFill>
        <p:spPr>
          <a:xfrm>
            <a:off x="4040376" y="1578227"/>
            <a:ext cx="3719146" cy="3059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6091EA-7D88-4E3E-AE41-706C9667F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64" t="13361" r="21804"/>
          <a:stretch/>
        </p:blipFill>
        <p:spPr>
          <a:xfrm>
            <a:off x="7863837" y="1485905"/>
            <a:ext cx="3966388" cy="324436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A2D82B-7ABB-4FFB-AEEE-DD27CDD7AB81}"/>
              </a:ext>
            </a:extLst>
          </p:cNvPr>
          <p:cNvSpPr/>
          <p:nvPr/>
        </p:nvSpPr>
        <p:spPr>
          <a:xfrm>
            <a:off x="1523024" y="5004244"/>
            <a:ext cx="1300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회원 가입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BC376-8FA4-4332-BC7A-482653C7779E}"/>
              </a:ext>
            </a:extLst>
          </p:cNvPr>
          <p:cNvSpPr/>
          <p:nvPr/>
        </p:nvSpPr>
        <p:spPr>
          <a:xfrm>
            <a:off x="5422895" y="5004244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로그인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883C51-271F-4FB5-A16E-17001B3652DE}"/>
              </a:ext>
            </a:extLst>
          </p:cNvPr>
          <p:cNvSpPr/>
          <p:nvPr/>
        </p:nvSpPr>
        <p:spPr>
          <a:xfrm>
            <a:off x="8541305" y="5004244"/>
            <a:ext cx="2517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회원 정보 수정</a:t>
            </a:r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탈퇴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838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설명 </a:t>
            </a:r>
            <a:r>
              <a:rPr lang="en-US" altLang="ko-KR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관련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BC376-8FA4-4332-BC7A-482653C7779E}"/>
              </a:ext>
            </a:extLst>
          </p:cNvPr>
          <p:cNvSpPr/>
          <p:nvPr/>
        </p:nvSpPr>
        <p:spPr>
          <a:xfrm>
            <a:off x="4993290" y="5004244"/>
            <a:ext cx="1813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비밀번호 찾기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076087-71A2-4EFB-BD8C-9395A3C0A1FA}"/>
              </a:ext>
            </a:extLst>
          </p:cNvPr>
          <p:cNvGrpSpPr/>
          <p:nvPr/>
        </p:nvGrpSpPr>
        <p:grpSpPr>
          <a:xfrm>
            <a:off x="489692" y="1453646"/>
            <a:ext cx="10575189" cy="3248661"/>
            <a:chOff x="269884" y="1218484"/>
            <a:chExt cx="10575189" cy="324866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1B3E454-B15E-43B8-BB27-9F8B096E2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57" t="18373" r="12873" b="19666"/>
            <a:stretch/>
          </p:blipFill>
          <p:spPr>
            <a:xfrm>
              <a:off x="269884" y="1473810"/>
              <a:ext cx="4873511" cy="299333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37251D9-6BA9-4203-9338-4B855246B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52" y="1218484"/>
              <a:ext cx="5539521" cy="2923013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9B6BA27-3BEB-4703-8DD3-ACAD90316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630" y="3354143"/>
            <a:ext cx="4099678" cy="608863"/>
          </a:xfrm>
          <a:prstGeom prst="rect">
            <a:avLst/>
          </a:prstGeom>
          <a:ln w="28575">
            <a:solidFill>
              <a:srgbClr val="20E4DB"/>
            </a:solidFill>
          </a:ln>
        </p:spPr>
      </p:pic>
    </p:spTree>
    <p:extLst>
      <p:ext uri="{BB962C8B-B14F-4D97-AF65-F5344CB8AC3E}">
        <p14:creationId xmlns:p14="http://schemas.microsoft.com/office/powerpoint/2010/main" val="162496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설명 </a:t>
            </a:r>
            <a:r>
              <a:rPr lang="en-US" altLang="ko-KR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화면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BC376-8FA4-4332-BC7A-482653C7779E}"/>
              </a:ext>
            </a:extLst>
          </p:cNvPr>
          <p:cNvSpPr/>
          <p:nvPr/>
        </p:nvSpPr>
        <p:spPr>
          <a:xfrm>
            <a:off x="4335876" y="5604792"/>
            <a:ext cx="4200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관리자 화면 </a:t>
            </a:r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회원 검색</a:t>
            </a:r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탈퇴 기능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4F7C51-43B6-4C87-A20D-940E97D1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79" y="1051818"/>
            <a:ext cx="5534392" cy="4352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968BCD-CE41-4A03-96FE-0FF98272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91" y="2252914"/>
            <a:ext cx="5280932" cy="19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3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설명 </a:t>
            </a:r>
            <a:r>
              <a:rPr lang="en-US" altLang="ko-KR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거래내역 관련 기능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A2D82B-7ABB-4FFB-AEEE-DD27CDD7AB81}"/>
              </a:ext>
            </a:extLst>
          </p:cNvPr>
          <p:cNvSpPr/>
          <p:nvPr/>
        </p:nvSpPr>
        <p:spPr>
          <a:xfrm>
            <a:off x="2351934" y="521552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거래내역 조회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883C51-271F-4FB5-A16E-17001B3652DE}"/>
              </a:ext>
            </a:extLst>
          </p:cNvPr>
          <p:cNvSpPr/>
          <p:nvPr/>
        </p:nvSpPr>
        <p:spPr>
          <a:xfrm>
            <a:off x="6935907" y="5223826"/>
            <a:ext cx="3894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마이페이지</a:t>
            </a:r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</a:t>
            </a:r>
            <a:r>
              <a:rPr lang="ko-KR" altLang="en-US" sz="2000" dirty="0" err="1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찜한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거래내역 조회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46397F-C644-4257-B160-979E61DE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409" y="950682"/>
            <a:ext cx="5376460" cy="42785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D677EB-F71B-46CC-B70A-709652F8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7" y="1163190"/>
            <a:ext cx="5813802" cy="3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0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설명 </a:t>
            </a:r>
            <a:r>
              <a:rPr lang="en-US" altLang="ko-KR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sz="1600" spc="-100" dirty="0" err="1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QnA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C30790-E2F6-49BE-93A7-E028F767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4" y="1715441"/>
            <a:ext cx="4293748" cy="32006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A2D82B-7ABB-4FFB-AEEE-DD27CDD7AB81}"/>
              </a:ext>
            </a:extLst>
          </p:cNvPr>
          <p:cNvSpPr/>
          <p:nvPr/>
        </p:nvSpPr>
        <p:spPr>
          <a:xfrm>
            <a:off x="1528026" y="4933545"/>
            <a:ext cx="1213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2000" dirty="0" err="1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QnA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목록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CD5034-98B4-4921-8CF1-126B84AAA6CB}"/>
              </a:ext>
            </a:extLst>
          </p:cNvPr>
          <p:cNvGrpSpPr/>
          <p:nvPr/>
        </p:nvGrpSpPr>
        <p:grpSpPr>
          <a:xfrm>
            <a:off x="3490719" y="803471"/>
            <a:ext cx="4268803" cy="3705263"/>
            <a:chOff x="3450782" y="1595267"/>
            <a:chExt cx="4268803" cy="37052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98635B-82E5-4720-889B-E858CF879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782" y="1595267"/>
              <a:ext cx="4107896" cy="18500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ED5A64E-D98A-4B69-9E6D-074A207A0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1795" y="3102616"/>
              <a:ext cx="4077790" cy="192224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6BC376-8FA4-4332-BC7A-482653C7779E}"/>
                </a:ext>
              </a:extLst>
            </p:cNvPr>
            <p:cNvSpPr/>
            <p:nvPr/>
          </p:nvSpPr>
          <p:spPr>
            <a:xfrm>
              <a:off x="3825186" y="4900420"/>
              <a:ext cx="19143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ko-KR" altLang="en-US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문의 작성</a:t>
              </a:r>
              <a:r>
                <a:rPr lang="en-US" altLang="ko-KR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/</a:t>
              </a:r>
              <a:r>
                <a:rPr lang="ko-KR" altLang="en-US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수정</a:t>
              </a:r>
              <a:endPara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6E4D91-5F2F-4F18-8509-E043FA35DDEF}"/>
              </a:ext>
            </a:extLst>
          </p:cNvPr>
          <p:cNvGrpSpPr/>
          <p:nvPr/>
        </p:nvGrpSpPr>
        <p:grpSpPr>
          <a:xfrm>
            <a:off x="5739451" y="2316869"/>
            <a:ext cx="5271012" cy="3688066"/>
            <a:chOff x="6687271" y="1645589"/>
            <a:chExt cx="5271012" cy="36880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57EBF2-AE38-427E-A651-36D4356D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7271" y="1645589"/>
              <a:ext cx="5271012" cy="319677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883C51-271F-4FB5-A16E-17001B3652DE}"/>
                </a:ext>
              </a:extLst>
            </p:cNvPr>
            <p:cNvSpPr/>
            <p:nvPr/>
          </p:nvSpPr>
          <p:spPr>
            <a:xfrm>
              <a:off x="7910598" y="4933545"/>
              <a:ext cx="31117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n-US" altLang="ko-KR" sz="2000" dirty="0" err="1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QnA</a:t>
              </a:r>
              <a:r>
                <a:rPr lang="ko-KR" altLang="en-US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조회 및 관리자 답변</a:t>
              </a:r>
              <a:endPara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D651DC16-91F9-4769-8003-65CBB1D534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614"/>
          <a:stretch/>
        </p:blipFill>
        <p:spPr>
          <a:xfrm>
            <a:off x="8292260" y="1044681"/>
            <a:ext cx="3537965" cy="10353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BA580D-3F7D-431E-8787-B91A9F0D6121}"/>
              </a:ext>
            </a:extLst>
          </p:cNvPr>
          <p:cNvSpPr/>
          <p:nvPr/>
        </p:nvSpPr>
        <p:spPr>
          <a:xfrm>
            <a:off x="9409460" y="2202369"/>
            <a:ext cx="1303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	</a:t>
            </a:r>
            <a:r>
              <a:rPr lang="en-US" altLang="ko-KR" sz="2000" dirty="0" err="1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QnA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삭제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856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설명 </a:t>
            </a:r>
            <a:r>
              <a:rPr lang="en-US" altLang="ko-KR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A2D82B-7ABB-4FFB-AEEE-DD27CDD7AB81}"/>
              </a:ext>
            </a:extLst>
          </p:cNvPr>
          <p:cNvSpPr/>
          <p:nvPr/>
        </p:nvSpPr>
        <p:spPr>
          <a:xfrm>
            <a:off x="1257401" y="5637292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공지사항 목록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6BC376-8FA4-4332-BC7A-482653C7779E}"/>
              </a:ext>
            </a:extLst>
          </p:cNvPr>
          <p:cNvSpPr/>
          <p:nvPr/>
        </p:nvSpPr>
        <p:spPr>
          <a:xfrm>
            <a:off x="5760225" y="2895615"/>
            <a:ext cx="1914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공지 작성</a:t>
            </a:r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수정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81DB7F-E679-418B-A5D3-74D1B86F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8" y="1449198"/>
            <a:ext cx="5360727" cy="3746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E75B94-E94D-42DD-B743-AC036AB2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758" y="913502"/>
            <a:ext cx="4042734" cy="186006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A11199-20A5-499F-BA93-7F5617898960}"/>
              </a:ext>
            </a:extLst>
          </p:cNvPr>
          <p:cNvGrpSpPr/>
          <p:nvPr/>
        </p:nvGrpSpPr>
        <p:grpSpPr>
          <a:xfrm>
            <a:off x="4851123" y="3583113"/>
            <a:ext cx="4332003" cy="2462969"/>
            <a:chOff x="7077781" y="2660034"/>
            <a:chExt cx="4332003" cy="246296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883C51-271F-4FB5-A16E-17001B3652DE}"/>
                </a:ext>
              </a:extLst>
            </p:cNvPr>
            <p:cNvSpPr/>
            <p:nvPr/>
          </p:nvSpPr>
          <p:spPr>
            <a:xfrm>
              <a:off x="8337123" y="4722893"/>
              <a:ext cx="18133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ko-KR" altLang="en-US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공지사항 조회</a:t>
              </a:r>
              <a:endPara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B5D5B54-24D0-4948-A307-4FC63E3A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7781" y="2660034"/>
              <a:ext cx="4332003" cy="1754227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FA397A3-A146-492C-BAD1-025456B3D1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614"/>
          <a:stretch/>
        </p:blipFill>
        <p:spPr>
          <a:xfrm>
            <a:off x="8155829" y="2613429"/>
            <a:ext cx="3537965" cy="103537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3B7484-EADD-49F8-9038-382109F30F25}"/>
              </a:ext>
            </a:extLst>
          </p:cNvPr>
          <p:cNvSpPr/>
          <p:nvPr/>
        </p:nvSpPr>
        <p:spPr>
          <a:xfrm>
            <a:off x="8900557" y="3788325"/>
            <a:ext cx="1813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공지사항 삭제</a:t>
            </a:r>
            <a:endParaRPr lang="en-US" altLang="ko-KR" sz="2000" dirty="0">
              <a:ln>
                <a:solidFill>
                  <a:srgbClr val="36CEC0">
                    <a:alpha val="2000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72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91926" y="1385169"/>
            <a:ext cx="3808148" cy="4087662"/>
          </a:xfrm>
          <a:prstGeom prst="rect">
            <a:avLst/>
          </a:prstGeom>
          <a:solidFill>
            <a:srgbClr val="36CEC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39077" y="1557830"/>
            <a:ext cx="0" cy="1344299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56919" y="4294773"/>
            <a:ext cx="0" cy="9918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999385" y="2578963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개발 결과</a:t>
            </a:r>
            <a:endParaRPr lang="en-US" altLang="ko-KR" sz="3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67BEE1-24A0-4EEE-913E-AF730175CE22}"/>
              </a:ext>
            </a:extLst>
          </p:cNvPr>
          <p:cNvSpPr/>
          <p:nvPr/>
        </p:nvSpPr>
        <p:spPr>
          <a:xfrm>
            <a:off x="4458375" y="3429000"/>
            <a:ext cx="3275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적용 패턴과 핵심 알고리즘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798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결과 </a:t>
            </a:r>
            <a:r>
              <a:rPr lang="en-US" altLang="ko-KR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구조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5D9631-FEAF-4EE0-912F-12CA2315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77" y="1109734"/>
            <a:ext cx="4950654" cy="438930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71ACDB-0F19-4262-BECF-3DDD5E66ABB8}"/>
              </a:ext>
            </a:extLst>
          </p:cNvPr>
          <p:cNvSpPr/>
          <p:nvPr/>
        </p:nvSpPr>
        <p:spPr>
          <a:xfrm>
            <a:off x="5887472" y="4467999"/>
            <a:ext cx="51976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게시판의 재사용성을 높이는 구조 설계</a:t>
            </a:r>
            <a:r>
              <a:rPr lang="en-US" altLang="ko-KR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 </a:t>
            </a:r>
            <a:r>
              <a:rPr lang="en-US" altLang="ko-KR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vue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BoardList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데이터를 </a:t>
            </a:r>
            <a:r>
              <a:rPr lang="ko-KR" altLang="en-US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넘길때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컬럼 종류와 데이터를 넘겨주면</a:t>
            </a:r>
            <a:endParaRPr lang="en-US" altLang="ko-KR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자동으로 테이블의 컬럼을 생성하고 해당 목차에 맞는 </a:t>
            </a:r>
            <a:r>
              <a:rPr lang="en-US" altLang="ko-KR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XXListRow</a:t>
            </a:r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불러와 데이터를 테이블 안에 보여줌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E9AB4D-8469-46D6-97F7-D53CDED7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41" y="1599413"/>
            <a:ext cx="3448050" cy="1704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1FD7EC-000A-40E7-AF1D-AF906DF5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522" y="1599413"/>
            <a:ext cx="2219325" cy="1685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A10ECE-01EB-4D33-8CF6-264E10755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73" y="1808963"/>
            <a:ext cx="2114550" cy="147637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FCB6F1-C971-4498-86AE-4F1CAE4BCFEF}"/>
              </a:ext>
            </a:extLst>
          </p:cNvPr>
          <p:cNvSpPr/>
          <p:nvPr/>
        </p:nvSpPr>
        <p:spPr>
          <a:xfrm>
            <a:off x="5694041" y="1161495"/>
            <a:ext cx="3121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&lt;</a:t>
            </a:r>
            <a:r>
              <a:rPr lang="ko-KR" altLang="en-US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세 게시판의 구조 비교</a:t>
            </a:r>
            <a:r>
              <a:rPr lang="en-US" altLang="ko-KR" sz="2000" dirty="0">
                <a:ln>
                  <a:solidFill>
                    <a:srgbClr val="36CEC0">
                      <a:alpha val="2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&gt;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D83654-9E6B-4FF7-84FE-86F5176DB6FE}"/>
              </a:ext>
            </a:extLst>
          </p:cNvPr>
          <p:cNvSpPr/>
          <p:nvPr/>
        </p:nvSpPr>
        <p:spPr>
          <a:xfrm>
            <a:off x="6286122" y="3429000"/>
            <a:ext cx="108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공지사항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120848-7B3D-4878-ACDC-7E53904CCF37}"/>
              </a:ext>
            </a:extLst>
          </p:cNvPr>
          <p:cNvSpPr/>
          <p:nvPr/>
        </p:nvSpPr>
        <p:spPr>
          <a:xfrm>
            <a:off x="8328235" y="3384336"/>
            <a:ext cx="1081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QnA</a:t>
            </a:r>
            <a:endParaRPr lang="ko-KR" altLang="en-US" sz="1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B5807E-334F-4787-917E-1261D682BA82}"/>
              </a:ext>
            </a:extLst>
          </p:cNvPr>
          <p:cNvSpPr/>
          <p:nvPr/>
        </p:nvSpPr>
        <p:spPr>
          <a:xfrm>
            <a:off x="10454055" y="3404291"/>
            <a:ext cx="1079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회원목록</a:t>
            </a:r>
          </a:p>
        </p:txBody>
      </p:sp>
    </p:spTree>
    <p:extLst>
      <p:ext uri="{BB962C8B-B14F-4D97-AF65-F5344CB8AC3E}">
        <p14:creationId xmlns:p14="http://schemas.microsoft.com/office/powerpoint/2010/main" val="2687070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91926" y="1385169"/>
            <a:ext cx="3808148" cy="4087662"/>
          </a:xfrm>
          <a:prstGeom prst="rect">
            <a:avLst/>
          </a:prstGeom>
          <a:solidFill>
            <a:srgbClr val="36CEC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39077" y="1557830"/>
            <a:ext cx="0" cy="1344299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56919" y="4294773"/>
            <a:ext cx="0" cy="9918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999388" y="3105835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기대 효과</a:t>
            </a:r>
            <a:endParaRPr lang="en-US" altLang="ko-KR" sz="3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10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BF87E5D-7562-4B0F-BEEC-3B13FFBA0F2A}"/>
              </a:ext>
            </a:extLst>
          </p:cNvPr>
          <p:cNvGrpSpPr/>
          <p:nvPr/>
        </p:nvGrpSpPr>
        <p:grpSpPr>
          <a:xfrm>
            <a:off x="1906750" y="3836338"/>
            <a:ext cx="8378500" cy="1010772"/>
            <a:chOff x="1546312" y="3836338"/>
            <a:chExt cx="8378500" cy="101077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C06234-0D9E-426E-9ED3-80BB9D98E356}"/>
                </a:ext>
              </a:extLst>
            </p:cNvPr>
            <p:cNvGrpSpPr/>
            <p:nvPr/>
          </p:nvGrpSpPr>
          <p:grpSpPr>
            <a:xfrm>
              <a:off x="1546312" y="3836338"/>
              <a:ext cx="3581444" cy="1010772"/>
              <a:chOff x="4432478" y="4014640"/>
              <a:chExt cx="3581444" cy="101077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D6BC376-8FA4-4332-BC7A-482653C7779E}"/>
                  </a:ext>
                </a:extLst>
              </p:cNvPr>
              <p:cNvSpPr/>
              <p:nvPr/>
            </p:nvSpPr>
            <p:spPr>
              <a:xfrm>
                <a:off x="5316542" y="4014640"/>
                <a:ext cx="18133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/>
                <a:r>
                  <a:rPr lang="ko-KR" altLang="en-US" sz="2000" dirty="0">
                    <a:ln>
                      <a:solidFill>
                        <a:srgbClr val="36CEC0">
                          <a:alpha val="20000"/>
                        </a:srgb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거래내역 조회</a:t>
                </a:r>
                <a:endParaRPr lang="en-US" altLang="ko-KR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13E112C-5811-4ED2-B84A-256AECE002BE}"/>
                  </a:ext>
                </a:extLst>
              </p:cNvPr>
              <p:cNvSpPr/>
              <p:nvPr/>
            </p:nvSpPr>
            <p:spPr>
              <a:xfrm>
                <a:off x="4432478" y="4440637"/>
                <a:ext cx="35814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ko-KR" altLang="en-US" sz="16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원하는 지역의 아파트 거래 내역을</a:t>
                </a:r>
                <a:endParaRPr lang="en-US" altLang="ko-KR" sz="1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fontAlgn="base"/>
                <a:r>
                  <a:rPr lang="ko-KR" altLang="en-US" sz="16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지도를 통해 한눈에 파악할 수 있다</a:t>
                </a:r>
                <a:r>
                  <a:rPr lang="en-US" altLang="ko-KR" sz="16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</a:t>
                </a:r>
                <a:r>
                  <a:rPr lang="ko-KR" altLang="en-US" sz="16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endParaRPr lang="en-US" altLang="ko-KR" sz="1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8943E78-C061-4208-BD0C-91D0E41B484D}"/>
                </a:ext>
              </a:extLst>
            </p:cNvPr>
            <p:cNvGrpSpPr/>
            <p:nvPr/>
          </p:nvGrpSpPr>
          <p:grpSpPr>
            <a:xfrm>
              <a:off x="6343368" y="3836338"/>
              <a:ext cx="3581444" cy="1010772"/>
              <a:chOff x="573316" y="3881905"/>
              <a:chExt cx="3581444" cy="101077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C4B9E20-CD3F-417D-B108-74511AACF838}"/>
                  </a:ext>
                </a:extLst>
              </p:cNvPr>
              <p:cNvSpPr/>
              <p:nvPr/>
            </p:nvSpPr>
            <p:spPr>
              <a:xfrm>
                <a:off x="1540742" y="3881905"/>
                <a:ext cx="16466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/>
                <a:r>
                  <a:rPr lang="ko-KR" altLang="en-US" sz="2000" dirty="0">
                    <a:ln>
                      <a:solidFill>
                        <a:srgbClr val="36CEC0">
                          <a:alpha val="20000"/>
                        </a:srgb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거래 내역 찜</a:t>
                </a:r>
                <a:endParaRPr lang="en-US" altLang="ko-KR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037E080-89A3-433A-AD6C-963E10B72E6B}"/>
                  </a:ext>
                </a:extLst>
              </p:cNvPr>
              <p:cNvSpPr/>
              <p:nvPr/>
            </p:nvSpPr>
            <p:spPr>
              <a:xfrm>
                <a:off x="573316" y="4307902"/>
                <a:ext cx="35814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ko-KR" altLang="en-US" sz="16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찜 기능을 통해 관심있는 거래내역을</a:t>
                </a:r>
                <a:endParaRPr lang="en-US" altLang="ko-KR" sz="1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fontAlgn="base"/>
                <a:r>
                  <a:rPr lang="ko-KR" altLang="en-US" sz="1600" spc="-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한곳에서 모아볼 수 있다</a:t>
                </a:r>
                <a:endParaRPr lang="en-US" altLang="ko-KR" sz="1600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BA549740-53F0-468B-A701-8C6006AF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71232" y="1953568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73DC098A-E8A0-4F5C-A884-BC51AD1207B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xfrm>
            <a:off x="2812478" y="1903246"/>
            <a:ext cx="1620000" cy="1620000"/>
          </a:xfrm>
          <a:prstGeom prst="ellipse">
            <a:avLst/>
          </a:prstGeom>
          <a:noFill/>
          <a:ln w="63500">
            <a:solidFill>
              <a:srgbClr val="36CE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0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91926" y="1385169"/>
            <a:ext cx="3808148" cy="4087662"/>
          </a:xfrm>
          <a:prstGeom prst="rect">
            <a:avLst/>
          </a:prstGeom>
          <a:solidFill>
            <a:srgbClr val="36CEC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39077" y="1557830"/>
            <a:ext cx="0" cy="1344299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56919" y="4294773"/>
            <a:ext cx="0" cy="9918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542007" y="310583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목차</a:t>
            </a:r>
            <a:endParaRPr lang="en-US" altLang="ko-KR" sz="3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895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91926" y="1385169"/>
            <a:ext cx="3808148" cy="4087662"/>
          </a:xfrm>
          <a:prstGeom prst="rect">
            <a:avLst/>
          </a:prstGeom>
          <a:solidFill>
            <a:srgbClr val="36CEC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39077" y="1557830"/>
            <a:ext cx="0" cy="1344299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56919" y="4294773"/>
            <a:ext cx="0" cy="9918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999386" y="3105835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개발 후기</a:t>
            </a:r>
            <a:endParaRPr lang="en-US" altLang="ko-KR" sz="3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37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959A694-3A8F-4845-B009-4464766810DE}"/>
              </a:ext>
            </a:extLst>
          </p:cNvPr>
          <p:cNvGrpSpPr/>
          <p:nvPr/>
        </p:nvGrpSpPr>
        <p:grpSpPr>
          <a:xfrm>
            <a:off x="696128" y="1866959"/>
            <a:ext cx="1258838" cy="1959021"/>
            <a:chOff x="3085367" y="1814012"/>
            <a:chExt cx="1258838" cy="1959021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" r="26"/>
            <a:stretch/>
          </p:blipFill>
          <p:spPr>
            <a:xfrm>
              <a:off x="3085367" y="1814012"/>
              <a:ext cx="1258838" cy="125949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gradFill flip="none" rotWithShape="1">
                <a:gsLst>
                  <a:gs pos="0">
                    <a:srgbClr val="36CEC0"/>
                  </a:gs>
                  <a:gs pos="100000">
                    <a:srgbClr val="20E4DB"/>
                  </a:gs>
                </a:gsLst>
                <a:lin ang="10800000" scaled="1"/>
                <a:tileRect/>
              </a:gra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3164025" y="3311368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박영찬</a:t>
              </a:r>
              <a:endPara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82403" y="964094"/>
            <a:ext cx="1284016" cy="681733"/>
            <a:chOff x="4950909" y="945308"/>
            <a:chExt cx="2290182" cy="1215945"/>
          </a:xfrm>
        </p:grpSpPr>
        <p:sp>
          <p:nvSpPr>
            <p:cNvPr id="5" name="직사각형 4"/>
            <p:cNvSpPr/>
            <p:nvPr/>
          </p:nvSpPr>
          <p:spPr>
            <a:xfrm>
              <a:off x="5027031" y="1104884"/>
              <a:ext cx="2214060" cy="693061"/>
            </a:xfrm>
            <a:prstGeom prst="rect">
              <a:avLst/>
            </a:prstGeom>
            <a:solidFill>
              <a:srgbClr val="36CEC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lt1">
                    <a:alpha val="50000"/>
                  </a:schemeClr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50909" y="1032230"/>
              <a:ext cx="2214060" cy="693061"/>
            </a:xfrm>
            <a:prstGeom prst="rect">
              <a:avLst/>
            </a:pr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lt1">
                    <a:alpha val="50000"/>
                  </a:schemeClr>
                </a:solidFill>
              </a:endParaRPr>
            </a:p>
          </p:txBody>
        </p:sp>
        <p:sp>
          <p:nvSpPr>
            <p:cNvPr id="7" name="자유형: 도형 6"/>
            <p:cNvSpPr/>
            <p:nvPr/>
          </p:nvSpPr>
          <p:spPr>
            <a:xfrm rot="285385" flipH="1">
              <a:off x="5427858" y="1465007"/>
              <a:ext cx="680819" cy="696246"/>
            </a:xfrm>
            <a:custGeom>
              <a:avLst/>
              <a:gdLst>
                <a:gd name="connsiteX0" fmla="*/ 173621 w 324091"/>
                <a:gd name="connsiteY0" fmla="*/ 0 h 347241"/>
                <a:gd name="connsiteX1" fmla="*/ 324091 w 324091"/>
                <a:gd name="connsiteY1" fmla="*/ 57874 h 347241"/>
                <a:gd name="connsiteX2" fmla="*/ 0 w 324091"/>
                <a:gd name="connsiteY2" fmla="*/ 347241 h 347241"/>
                <a:gd name="connsiteX3" fmla="*/ 173621 w 324091"/>
                <a:gd name="connsiteY3" fmla="*/ 0 h 34724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143275 w 385051"/>
                <a:gd name="connsiteY0" fmla="*/ 22039 h 411287"/>
                <a:gd name="connsiteX1" fmla="*/ 385051 w 385051"/>
                <a:gd name="connsiteY1" fmla="*/ 0 h 411287"/>
                <a:gd name="connsiteX2" fmla="*/ 0 w 385051"/>
                <a:gd name="connsiteY2" fmla="*/ 411287 h 411287"/>
                <a:gd name="connsiteX3" fmla="*/ 143275 w 385051"/>
                <a:gd name="connsiteY3" fmla="*/ 22039 h 411287"/>
                <a:gd name="connsiteX0" fmla="*/ 143275 w 385051"/>
                <a:gd name="connsiteY0" fmla="*/ 22039 h 411287"/>
                <a:gd name="connsiteX1" fmla="*/ 385051 w 385051"/>
                <a:gd name="connsiteY1" fmla="*/ 0 h 411287"/>
                <a:gd name="connsiteX2" fmla="*/ 0 w 385051"/>
                <a:gd name="connsiteY2" fmla="*/ 411287 h 411287"/>
                <a:gd name="connsiteX3" fmla="*/ 143275 w 385051"/>
                <a:gd name="connsiteY3" fmla="*/ 22039 h 4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051" h="411287">
                  <a:moveTo>
                    <a:pt x="143275" y="22039"/>
                  </a:moveTo>
                  <a:lnTo>
                    <a:pt x="385051" y="0"/>
                  </a:lnTo>
                  <a:cubicBezTo>
                    <a:pt x="284659" y="159685"/>
                    <a:pt x="306150" y="170445"/>
                    <a:pt x="0" y="411287"/>
                  </a:cubicBezTo>
                  <a:cubicBezTo>
                    <a:pt x="116203" y="259909"/>
                    <a:pt x="199405" y="176364"/>
                    <a:pt x="143275" y="22039"/>
                  </a:cubicBezTo>
                  <a:close/>
                </a:path>
              </a:pathLst>
            </a:cu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62681" y="945308"/>
              <a:ext cx="1932476" cy="823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후기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9FC772-7EEB-494F-B0AC-8C4DDD7269DF}"/>
              </a:ext>
            </a:extLst>
          </p:cNvPr>
          <p:cNvSpPr/>
          <p:nvPr/>
        </p:nvSpPr>
        <p:spPr>
          <a:xfrm>
            <a:off x="2515358" y="1754732"/>
            <a:ext cx="923041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프로젝트를 시작하기 전에 명확하고 상세한 계획을 짜는 것이 중요하다는 것을 알 수 있었습니다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목표한 기능 구현만 생각해서 프로젝트를 구상했지만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 목표를 이루는데 필요한 상세 내역들을 만들기 시작하면서 예상보다 시간이 더 소모되었습니다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그렇기에 프로젝트 제작에 필요한 시간은 예상보다 더욱 넉넉하게 잡아야 한다고 느꼈습니다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어째서 개발자에게 커뮤니케이션 능력이 중요한 지 체감할 수 있었습니다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각자 만들어야 할 기능을 나누고 얼마만큼 만들어졌는지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얼마나 더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해야하는지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실시간으로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의사소통하면서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하였는데도</a:t>
            </a:r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각자가 만든 코드를 다시 확인하고 기능을 추가하는데 어려움을 느꼈는데</a:t>
            </a: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 큰 프로젝트와 더 많은 사람들과 함께 일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할려면</a:t>
            </a:r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의사소통 능력의 함양이 필요하다는 생각이 들었습니다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프로젝트를 만드는 과정을 통해서 나의 부족한 점을 많이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깨달았고</a:t>
            </a:r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개선해야 한다고 느낄 수 있었습니다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906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682403" y="964094"/>
            <a:ext cx="1284016" cy="681733"/>
            <a:chOff x="4950909" y="945308"/>
            <a:chExt cx="2290182" cy="1215945"/>
          </a:xfrm>
        </p:grpSpPr>
        <p:sp>
          <p:nvSpPr>
            <p:cNvPr id="5" name="직사각형 4"/>
            <p:cNvSpPr/>
            <p:nvPr/>
          </p:nvSpPr>
          <p:spPr>
            <a:xfrm>
              <a:off x="5027031" y="1104884"/>
              <a:ext cx="2214060" cy="693061"/>
            </a:xfrm>
            <a:prstGeom prst="rect">
              <a:avLst/>
            </a:prstGeom>
            <a:solidFill>
              <a:srgbClr val="36CEC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lt1">
                    <a:alpha val="50000"/>
                  </a:schemeClr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50909" y="1032230"/>
              <a:ext cx="2214060" cy="693061"/>
            </a:xfrm>
            <a:prstGeom prst="rect">
              <a:avLst/>
            </a:pr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lt1">
                    <a:alpha val="50000"/>
                  </a:schemeClr>
                </a:solidFill>
              </a:endParaRPr>
            </a:p>
          </p:txBody>
        </p:sp>
        <p:sp>
          <p:nvSpPr>
            <p:cNvPr id="7" name="자유형: 도형 6"/>
            <p:cNvSpPr/>
            <p:nvPr/>
          </p:nvSpPr>
          <p:spPr>
            <a:xfrm rot="285385" flipH="1">
              <a:off x="5427858" y="1465007"/>
              <a:ext cx="680819" cy="696246"/>
            </a:xfrm>
            <a:custGeom>
              <a:avLst/>
              <a:gdLst>
                <a:gd name="connsiteX0" fmla="*/ 173621 w 324091"/>
                <a:gd name="connsiteY0" fmla="*/ 0 h 347241"/>
                <a:gd name="connsiteX1" fmla="*/ 324091 w 324091"/>
                <a:gd name="connsiteY1" fmla="*/ 57874 h 347241"/>
                <a:gd name="connsiteX2" fmla="*/ 0 w 324091"/>
                <a:gd name="connsiteY2" fmla="*/ 347241 h 347241"/>
                <a:gd name="connsiteX3" fmla="*/ 173621 w 324091"/>
                <a:gd name="connsiteY3" fmla="*/ 0 h 34724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234581 w 385051"/>
                <a:gd name="connsiteY0" fmla="*/ 0 h 469161"/>
                <a:gd name="connsiteX1" fmla="*/ 385051 w 385051"/>
                <a:gd name="connsiteY1" fmla="*/ 57874 h 469161"/>
                <a:gd name="connsiteX2" fmla="*/ 0 w 385051"/>
                <a:gd name="connsiteY2" fmla="*/ 469161 h 469161"/>
                <a:gd name="connsiteX3" fmla="*/ 234581 w 385051"/>
                <a:gd name="connsiteY3" fmla="*/ 0 h 469161"/>
                <a:gd name="connsiteX0" fmla="*/ 143275 w 385051"/>
                <a:gd name="connsiteY0" fmla="*/ 22039 h 411287"/>
                <a:gd name="connsiteX1" fmla="*/ 385051 w 385051"/>
                <a:gd name="connsiteY1" fmla="*/ 0 h 411287"/>
                <a:gd name="connsiteX2" fmla="*/ 0 w 385051"/>
                <a:gd name="connsiteY2" fmla="*/ 411287 h 411287"/>
                <a:gd name="connsiteX3" fmla="*/ 143275 w 385051"/>
                <a:gd name="connsiteY3" fmla="*/ 22039 h 411287"/>
                <a:gd name="connsiteX0" fmla="*/ 143275 w 385051"/>
                <a:gd name="connsiteY0" fmla="*/ 22039 h 411287"/>
                <a:gd name="connsiteX1" fmla="*/ 385051 w 385051"/>
                <a:gd name="connsiteY1" fmla="*/ 0 h 411287"/>
                <a:gd name="connsiteX2" fmla="*/ 0 w 385051"/>
                <a:gd name="connsiteY2" fmla="*/ 411287 h 411287"/>
                <a:gd name="connsiteX3" fmla="*/ 143275 w 385051"/>
                <a:gd name="connsiteY3" fmla="*/ 22039 h 4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051" h="411287">
                  <a:moveTo>
                    <a:pt x="143275" y="22039"/>
                  </a:moveTo>
                  <a:lnTo>
                    <a:pt x="385051" y="0"/>
                  </a:lnTo>
                  <a:cubicBezTo>
                    <a:pt x="284659" y="159685"/>
                    <a:pt x="306150" y="170445"/>
                    <a:pt x="0" y="411287"/>
                  </a:cubicBezTo>
                  <a:cubicBezTo>
                    <a:pt x="116203" y="259909"/>
                    <a:pt x="199405" y="176364"/>
                    <a:pt x="143275" y="22039"/>
                  </a:cubicBezTo>
                  <a:close/>
                </a:path>
              </a:pathLst>
            </a:cu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62681" y="945308"/>
              <a:ext cx="1932476" cy="823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후기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9FC772-7EEB-494F-B0AC-8C4DDD7269DF}"/>
              </a:ext>
            </a:extLst>
          </p:cNvPr>
          <p:cNvSpPr/>
          <p:nvPr/>
        </p:nvSpPr>
        <p:spPr>
          <a:xfrm>
            <a:off x="2515358" y="1754732"/>
            <a:ext cx="836479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싸피에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들어오고자 했던 이유가 다양한 프레임워크를 사용하는 법을 익히고</a:t>
            </a:r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하나의 프로젝트로 직접 구성할 수 있는 실력을 얻기 위해서 였습니다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지난 한학기 동안 관통 프로젝트를 통해 기존 프로젝트에 기능을 추가하는 작업을 했다면</a:t>
            </a:r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이번 마지막 관통 프로젝트에서는 프로젝트 생성부터 배포까지 새로 만들어 보면서</a:t>
            </a:r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지난 한학기를 정리하는 시간을 가졌습니다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공부가 미흡했던 부분에서는 에러로 헤맸고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잊은 부분은 다시 공부하면서 일주일간 또 다시 많이 배울 수 있었습니다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고생도 많이 했지만</a:t>
            </a:r>
            <a:endParaRPr lang="en-US" altLang="ko-KR" sz="1600" dirty="0">
              <a:ln>
                <a:solidFill>
                  <a:schemeClr val="bg1">
                    <a:lumMod val="50000"/>
                    <a:alpha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무엇을 배웠고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스스로의 실력이 얼마나 향상했는지 느낄 수 있었던 시간이었습니다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32E298-6FDA-42C6-81E2-A2CA443D60FB}"/>
              </a:ext>
            </a:extLst>
          </p:cNvPr>
          <p:cNvGrpSpPr/>
          <p:nvPr/>
        </p:nvGrpSpPr>
        <p:grpSpPr>
          <a:xfrm>
            <a:off x="643051" y="1858257"/>
            <a:ext cx="1259491" cy="1959021"/>
            <a:chOff x="544729" y="1858257"/>
            <a:chExt cx="1259491" cy="195902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DA48642-83FB-472A-B275-BA42E6FAA50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729" y="1858257"/>
              <a:ext cx="1259491" cy="125949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gradFill flip="none" rotWithShape="1">
                <a:gsLst>
                  <a:gs pos="0">
                    <a:srgbClr val="36CEC0"/>
                  </a:gs>
                  <a:gs pos="100000">
                    <a:srgbClr val="20E4DB"/>
                  </a:gs>
                </a:gsLst>
                <a:lin ang="10800000" scaled="1"/>
                <a:tileRect/>
              </a:gra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6DAF95-1C64-4FD0-8ABA-ACDA30462947}"/>
                </a:ext>
              </a:extLst>
            </p:cNvPr>
            <p:cNvSpPr/>
            <p:nvPr/>
          </p:nvSpPr>
          <p:spPr>
            <a:xfrm>
              <a:off x="649196" y="3355613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65000"/>
                        <a:lumOff val="35000"/>
                        <a:alpha val="5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rPr>
                <a:t>조현아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89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체르마트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93366" y="4636307"/>
            <a:ext cx="160526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dirty="0">
                <a:solidFill>
                  <a:srgbClr val="42434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꿈 여행의 테마</a:t>
            </a:r>
          </a:p>
        </p:txBody>
      </p:sp>
      <p:pic>
        <p:nvPicPr>
          <p:cNvPr id="1026" name="Picture 2" descr="Dream Wings 로고 이미지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7523" y="1536296"/>
            <a:ext cx="635539" cy="38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196281" y="2967335"/>
            <a:ext cx="37994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8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A82B1B-D03D-4E6A-98EC-15C312FBAE35}"/>
              </a:ext>
            </a:extLst>
          </p:cNvPr>
          <p:cNvGrpSpPr/>
          <p:nvPr/>
        </p:nvGrpSpPr>
        <p:grpSpPr>
          <a:xfrm>
            <a:off x="2821334" y="1215945"/>
            <a:ext cx="2174424" cy="4426110"/>
            <a:chOff x="2898737" y="973961"/>
            <a:chExt cx="2174424" cy="442611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2A87584-653E-4784-A3CF-19BB9F25A007}"/>
                </a:ext>
              </a:extLst>
            </p:cNvPr>
            <p:cNvCxnSpPr/>
            <p:nvPr/>
          </p:nvCxnSpPr>
          <p:spPr>
            <a:xfrm rot="16200000">
              <a:off x="2759352" y="5204400"/>
              <a:ext cx="39134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98B8EC7-A408-4472-9088-1DDA33B52D6D}"/>
                </a:ext>
              </a:extLst>
            </p:cNvPr>
            <p:cNvSpPr/>
            <p:nvPr/>
          </p:nvSpPr>
          <p:spPr>
            <a:xfrm rot="16200000">
              <a:off x="2898737" y="4811882"/>
              <a:ext cx="112572" cy="112572"/>
            </a:xfrm>
            <a:prstGeom prst="ellipse">
              <a:avLst/>
            </a:pr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04EDDB0-C2F5-4815-BAAC-F4BBC830C009}"/>
                </a:ext>
              </a:extLst>
            </p:cNvPr>
            <p:cNvCxnSpPr/>
            <p:nvPr/>
          </p:nvCxnSpPr>
          <p:spPr>
            <a:xfrm rot="16200000">
              <a:off x="2759352" y="4531939"/>
              <a:ext cx="39134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A3B7605-7650-4D62-9910-05D48DF38141}"/>
                </a:ext>
              </a:extLst>
            </p:cNvPr>
            <p:cNvSpPr/>
            <p:nvPr/>
          </p:nvSpPr>
          <p:spPr>
            <a:xfrm rot="16200000">
              <a:off x="2898737" y="4139421"/>
              <a:ext cx="112572" cy="112572"/>
            </a:xfrm>
            <a:prstGeom prst="ellipse">
              <a:avLst/>
            </a:pr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5E5A473-2502-48E2-A5A2-2E46F5692EE2}"/>
                </a:ext>
              </a:extLst>
            </p:cNvPr>
            <p:cNvCxnSpPr/>
            <p:nvPr/>
          </p:nvCxnSpPr>
          <p:spPr>
            <a:xfrm rot="16200000">
              <a:off x="2759352" y="3859477"/>
              <a:ext cx="39134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D66B98D-3013-471B-946D-AFB7F985BE8D}"/>
                </a:ext>
              </a:extLst>
            </p:cNvPr>
            <p:cNvSpPr/>
            <p:nvPr/>
          </p:nvSpPr>
          <p:spPr>
            <a:xfrm rot="16200000">
              <a:off x="2898737" y="3466960"/>
              <a:ext cx="112572" cy="112572"/>
            </a:xfrm>
            <a:prstGeom prst="ellipse">
              <a:avLst/>
            </a:pr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3009934-39B9-40D0-869F-DC3DBCCD3480}"/>
                </a:ext>
              </a:extLst>
            </p:cNvPr>
            <p:cNvCxnSpPr/>
            <p:nvPr/>
          </p:nvCxnSpPr>
          <p:spPr>
            <a:xfrm rot="16200000">
              <a:off x="2759352" y="3187016"/>
              <a:ext cx="39134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BFD2A69-7D54-4DA2-9239-7841C4E40146}"/>
                </a:ext>
              </a:extLst>
            </p:cNvPr>
            <p:cNvSpPr/>
            <p:nvPr/>
          </p:nvSpPr>
          <p:spPr>
            <a:xfrm rot="16200000">
              <a:off x="2898737" y="2794499"/>
              <a:ext cx="112572" cy="112572"/>
            </a:xfrm>
            <a:prstGeom prst="ellipse">
              <a:avLst/>
            </a:pr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032A133-9ADA-4280-B227-58D16D7EC540}"/>
                </a:ext>
              </a:extLst>
            </p:cNvPr>
            <p:cNvCxnSpPr/>
            <p:nvPr/>
          </p:nvCxnSpPr>
          <p:spPr>
            <a:xfrm rot="16200000">
              <a:off x="2759352" y="2514555"/>
              <a:ext cx="39134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693F0CC-A380-4681-9E34-FC59529B4644}"/>
                </a:ext>
              </a:extLst>
            </p:cNvPr>
            <p:cNvSpPr/>
            <p:nvPr/>
          </p:nvSpPr>
          <p:spPr>
            <a:xfrm rot="16200000">
              <a:off x="2898737" y="2122038"/>
              <a:ext cx="112572" cy="112572"/>
            </a:xfrm>
            <a:prstGeom prst="ellipse">
              <a:avLst/>
            </a:pr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AA2A496-2E08-4633-9BA3-3B98A7800C79}"/>
                </a:ext>
              </a:extLst>
            </p:cNvPr>
            <p:cNvCxnSpPr/>
            <p:nvPr/>
          </p:nvCxnSpPr>
          <p:spPr>
            <a:xfrm rot="16200000">
              <a:off x="2759352" y="1842094"/>
              <a:ext cx="39134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BFF83F8-B5AC-4AF3-BADF-3301D4676BD8}"/>
                </a:ext>
              </a:extLst>
            </p:cNvPr>
            <p:cNvSpPr/>
            <p:nvPr/>
          </p:nvSpPr>
          <p:spPr>
            <a:xfrm rot="16200000">
              <a:off x="2898737" y="1449577"/>
              <a:ext cx="112572" cy="112572"/>
            </a:xfrm>
            <a:prstGeom prst="ellipse">
              <a:avLst/>
            </a:prstGeom>
            <a:solidFill>
              <a:srgbClr val="36C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7D7EF3E-FACA-4B02-B077-2B9022E51E09}"/>
                </a:ext>
              </a:extLst>
            </p:cNvPr>
            <p:cNvCxnSpPr/>
            <p:nvPr/>
          </p:nvCxnSpPr>
          <p:spPr>
            <a:xfrm rot="16200000">
              <a:off x="2759351" y="1169633"/>
              <a:ext cx="39134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379D3A-EC8E-415E-9578-1AF71027E70E}"/>
                </a:ext>
              </a:extLst>
            </p:cNvPr>
            <p:cNvSpPr/>
            <p:nvPr/>
          </p:nvSpPr>
          <p:spPr>
            <a:xfrm>
              <a:off x="3136484" y="1338645"/>
              <a:ext cx="19366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기획 배경 및 목표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D66D54-16EB-48BE-8335-81E88B933B21}"/>
                </a:ext>
              </a:extLst>
            </p:cNvPr>
            <p:cNvSpPr/>
            <p:nvPr/>
          </p:nvSpPr>
          <p:spPr>
            <a:xfrm>
              <a:off x="3136484" y="2012333"/>
              <a:ext cx="19366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추진 계획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163E7C5-FD55-47E2-BFE9-E6351B1A43E0}"/>
                </a:ext>
              </a:extLst>
            </p:cNvPr>
            <p:cNvSpPr/>
            <p:nvPr/>
          </p:nvSpPr>
          <p:spPr>
            <a:xfrm>
              <a:off x="3136484" y="2686021"/>
              <a:ext cx="19366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시장분석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41E53DD-2FEF-43B1-8EA1-338546540D69}"/>
                </a:ext>
              </a:extLst>
            </p:cNvPr>
            <p:cNvSpPr/>
            <p:nvPr/>
          </p:nvSpPr>
          <p:spPr>
            <a:xfrm>
              <a:off x="3136484" y="3359709"/>
              <a:ext cx="19366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 결과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66ECA6D-330C-4618-9B69-376B61D2961D}"/>
                </a:ext>
              </a:extLst>
            </p:cNvPr>
            <p:cNvSpPr/>
            <p:nvPr/>
          </p:nvSpPr>
          <p:spPr>
            <a:xfrm>
              <a:off x="3136484" y="4033397"/>
              <a:ext cx="19366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기대효과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4C52C54-76C4-4AE4-AB0A-6C9221A3B933}"/>
                </a:ext>
              </a:extLst>
            </p:cNvPr>
            <p:cNvSpPr/>
            <p:nvPr/>
          </p:nvSpPr>
          <p:spPr>
            <a:xfrm>
              <a:off x="3136484" y="4707085"/>
              <a:ext cx="19366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 후기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3448C80-4754-4EB6-8CB8-FC2683236474}"/>
              </a:ext>
            </a:extLst>
          </p:cNvPr>
          <p:cNvCxnSpPr>
            <a:cxnSpLocks/>
          </p:cNvCxnSpPr>
          <p:nvPr/>
        </p:nvCxnSpPr>
        <p:spPr>
          <a:xfrm>
            <a:off x="4190587" y="3909470"/>
            <a:ext cx="2147793" cy="538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580C7562-9E80-45C2-B42A-0A09EA7E8DAF}"/>
              </a:ext>
            </a:extLst>
          </p:cNvPr>
          <p:cNvSpPr/>
          <p:nvPr/>
        </p:nvSpPr>
        <p:spPr>
          <a:xfrm rot="16200000">
            <a:off x="6429110" y="4377025"/>
            <a:ext cx="112572" cy="112572"/>
          </a:xfrm>
          <a:prstGeom prst="ellipse">
            <a:avLst/>
          </a:prstGeom>
          <a:solidFill>
            <a:srgbClr val="36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436BE2D-7136-40FB-9380-6DA4D869B1F4}"/>
              </a:ext>
            </a:extLst>
          </p:cNvPr>
          <p:cNvCxnSpPr/>
          <p:nvPr/>
        </p:nvCxnSpPr>
        <p:spPr>
          <a:xfrm rot="16200000">
            <a:off x="6289725" y="4097082"/>
            <a:ext cx="39134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3EFA3AE0-1058-46EB-802C-35EDAB615379}"/>
              </a:ext>
            </a:extLst>
          </p:cNvPr>
          <p:cNvSpPr/>
          <p:nvPr/>
        </p:nvSpPr>
        <p:spPr>
          <a:xfrm rot="16200000">
            <a:off x="6429110" y="3704564"/>
            <a:ext cx="112572" cy="112572"/>
          </a:xfrm>
          <a:prstGeom prst="ellipse">
            <a:avLst/>
          </a:prstGeom>
          <a:solidFill>
            <a:srgbClr val="36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69F9168A-83BB-451D-89B4-4449CD05D92F}"/>
              </a:ext>
            </a:extLst>
          </p:cNvPr>
          <p:cNvCxnSpPr/>
          <p:nvPr/>
        </p:nvCxnSpPr>
        <p:spPr>
          <a:xfrm rot="16200000">
            <a:off x="6289725" y="3424620"/>
            <a:ext cx="39134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5E8C1012-74B9-4509-B149-FEF825B6250D}"/>
              </a:ext>
            </a:extLst>
          </p:cNvPr>
          <p:cNvSpPr/>
          <p:nvPr/>
        </p:nvSpPr>
        <p:spPr>
          <a:xfrm rot="16200000">
            <a:off x="6429110" y="3032103"/>
            <a:ext cx="112572" cy="112572"/>
          </a:xfrm>
          <a:prstGeom prst="ellipse">
            <a:avLst/>
          </a:prstGeom>
          <a:solidFill>
            <a:srgbClr val="36C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6BAC265-34E6-4348-94A1-60E2BC38D269}"/>
              </a:ext>
            </a:extLst>
          </p:cNvPr>
          <p:cNvCxnSpPr>
            <a:cxnSpLocks/>
          </p:cNvCxnSpPr>
          <p:nvPr/>
        </p:nvCxnSpPr>
        <p:spPr>
          <a:xfrm flipH="1">
            <a:off x="4202726" y="3090643"/>
            <a:ext cx="2150787" cy="6139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8F45736-7F53-42A8-B55C-84D2BCBF7B84}"/>
              </a:ext>
            </a:extLst>
          </p:cNvPr>
          <p:cNvSpPr/>
          <p:nvPr/>
        </p:nvSpPr>
        <p:spPr>
          <a:xfrm>
            <a:off x="6666857" y="2924852"/>
            <a:ext cx="3092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환경 및 전체 시스템 구조도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A9AF19E-A6F9-42F2-B5A0-31FC33CEF266}"/>
              </a:ext>
            </a:extLst>
          </p:cNvPr>
          <p:cNvSpPr/>
          <p:nvPr/>
        </p:nvSpPr>
        <p:spPr>
          <a:xfrm>
            <a:off x="6666857" y="3598540"/>
            <a:ext cx="1936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 흐름도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F9671A0-2867-4F06-A274-C2C6865FFFA1}"/>
              </a:ext>
            </a:extLst>
          </p:cNvPr>
          <p:cNvSpPr/>
          <p:nvPr/>
        </p:nvSpPr>
        <p:spPr>
          <a:xfrm>
            <a:off x="6666857" y="4272228"/>
            <a:ext cx="3092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적용한 패턴과 핵심 알고리즘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77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91926" y="1385169"/>
            <a:ext cx="3808148" cy="4087662"/>
          </a:xfrm>
          <a:prstGeom prst="rect">
            <a:avLst/>
          </a:prstGeom>
          <a:solidFill>
            <a:srgbClr val="36CEC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39077" y="1557830"/>
            <a:ext cx="0" cy="1344299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56919" y="4294773"/>
            <a:ext cx="0" cy="9918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144990" y="3105835"/>
            <a:ext cx="3902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기획 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255760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배경 및 목표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631B6F-3507-4500-9FDB-BE4EB6B892B4}"/>
              </a:ext>
            </a:extLst>
          </p:cNvPr>
          <p:cNvGrpSpPr/>
          <p:nvPr/>
        </p:nvGrpSpPr>
        <p:grpSpPr>
          <a:xfrm>
            <a:off x="886048" y="2092408"/>
            <a:ext cx="9417016" cy="2858395"/>
            <a:chOff x="490842" y="2092408"/>
            <a:chExt cx="9417016" cy="28583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5791900-9922-435A-99CE-4425D79AE721}"/>
                </a:ext>
              </a:extLst>
            </p:cNvPr>
            <p:cNvGrpSpPr/>
            <p:nvPr/>
          </p:nvGrpSpPr>
          <p:grpSpPr>
            <a:xfrm>
              <a:off x="7044574" y="2095689"/>
              <a:ext cx="2863284" cy="2855114"/>
              <a:chOff x="4521439" y="2443561"/>
              <a:chExt cx="2863284" cy="2855114"/>
            </a:xfrm>
          </p:grpSpPr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94876B8C-AF10-4A30-A66B-EED9CF729E6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143078" y="2443561"/>
                <a:ext cx="1620000" cy="1620000"/>
              </a:xfrm>
              <a:prstGeom prst="ellipse">
                <a:avLst/>
              </a:prstGeom>
              <a:noFill/>
              <a:ln w="63500">
                <a:solidFill>
                  <a:srgbClr val="36CEC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6B17BC9-E268-4FC8-9BD4-CAAE892937B1}"/>
                  </a:ext>
                </a:extLst>
              </p:cNvPr>
              <p:cNvSpPr/>
              <p:nvPr/>
            </p:nvSpPr>
            <p:spPr>
              <a:xfrm>
                <a:off x="4582581" y="4303464"/>
                <a:ext cx="2741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/>
                <a:r>
                  <a:rPr lang="en-US" altLang="ko-KR" sz="2000" dirty="0" err="1">
                    <a:ln>
                      <a:solidFill>
                        <a:srgbClr val="36CEC0">
                          <a:alpha val="20000"/>
                        </a:srgb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QnA</a:t>
                </a:r>
                <a:r>
                  <a:rPr lang="en-US" altLang="ko-KR" sz="2000" dirty="0">
                    <a:ln>
                      <a:solidFill>
                        <a:srgbClr val="36CEC0">
                          <a:alpha val="20000"/>
                        </a:srgb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, </a:t>
                </a:r>
                <a:r>
                  <a:rPr lang="ko-KR" altLang="en-US" sz="2000" dirty="0">
                    <a:ln>
                      <a:solidFill>
                        <a:srgbClr val="36CEC0">
                          <a:alpha val="20000"/>
                        </a:srgb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공지사항 게시판</a:t>
                </a:r>
                <a:endParaRPr lang="en-US" altLang="ko-KR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C16743B-5C6A-4D88-8CA5-F6C32C2EE505}"/>
                  </a:ext>
                </a:extLst>
              </p:cNvPr>
              <p:cNvSpPr/>
              <p:nvPr/>
            </p:nvSpPr>
            <p:spPr>
              <a:xfrm>
                <a:off x="4521439" y="4713900"/>
                <a:ext cx="28632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lumMod val="50000"/>
                          <a:alpha val="5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사용자의 권한에 따라</a:t>
                </a:r>
                <a:endParaRPr lang="en-US" altLang="ko-KR" sz="1600" dirty="0">
                  <a:ln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lumMod val="50000"/>
                          <a:alpha val="5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게시판 기능을 상이하게 제공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027CA05-C376-4B99-A4F3-2F26D0EAE133}"/>
                </a:ext>
              </a:extLst>
            </p:cNvPr>
            <p:cNvGrpSpPr/>
            <p:nvPr/>
          </p:nvGrpSpPr>
          <p:grpSpPr>
            <a:xfrm>
              <a:off x="490842" y="2092408"/>
              <a:ext cx="4998483" cy="2858395"/>
              <a:chOff x="490842" y="2092408"/>
              <a:chExt cx="4998483" cy="2858395"/>
            </a:xfrm>
          </p:grpSpPr>
          <p:pic>
            <p:nvPicPr>
              <p:cNvPr id="48" name="Picture 6">
                <a:extLst>
                  <a:ext uri="{FF2B5EF4-FFF2-40B4-BE49-F238E27FC236}">
                    <a16:creationId xmlns:a16="http://schemas.microsoft.com/office/drawing/2014/main" id="{6E0FE36B-BF2A-47F0-8115-071A5CC46BEB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" b="174"/>
              <a:stretch/>
            </p:blipFill>
            <p:spPr bwMode="auto">
              <a:xfrm>
                <a:off x="2180071" y="2095689"/>
                <a:ext cx="1620000" cy="1620000"/>
              </a:xfrm>
              <a:prstGeom prst="ellipse">
                <a:avLst/>
              </a:prstGeom>
              <a:noFill/>
              <a:ln w="63500">
                <a:solidFill>
                  <a:srgbClr val="36CEC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6C7E69D-2395-4A94-A92E-82054E64BB84}"/>
                  </a:ext>
                </a:extLst>
              </p:cNvPr>
              <p:cNvSpPr/>
              <p:nvPr/>
            </p:nvSpPr>
            <p:spPr>
              <a:xfrm>
                <a:off x="1782056" y="3955592"/>
                <a:ext cx="24160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/>
                <a:r>
                  <a:rPr lang="ko-KR" altLang="en-US" sz="2000" dirty="0">
                    <a:ln>
                      <a:solidFill>
                        <a:srgbClr val="36CEC0">
                          <a:alpha val="20000"/>
                        </a:srgb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포천 막걸리체" panose="02030503000000000000" pitchFamily="18" charset="-127"/>
                    <a:ea typeface="포천 막걸리체" panose="02030503000000000000" pitchFamily="18" charset="-127"/>
                  </a:rPr>
                  <a:t>관심지역 정보 관리</a:t>
                </a:r>
                <a:endParaRPr lang="en-US" altLang="ko-KR" sz="2000" dirty="0">
                  <a:ln>
                    <a:solidFill>
                      <a:srgbClr val="36CEC0">
                        <a:alpha val="2000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포천 막걸리체" panose="02030503000000000000" pitchFamily="18" charset="-127"/>
                  <a:ea typeface="포천 막걸리체" panose="02030503000000000000" pitchFamily="18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DCE3EDB-0B05-4CB2-91BB-38C825931473}"/>
                  </a:ext>
                </a:extLst>
              </p:cNvPr>
              <p:cNvSpPr/>
              <p:nvPr/>
            </p:nvSpPr>
            <p:spPr>
              <a:xfrm>
                <a:off x="490842" y="4366028"/>
                <a:ext cx="49984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lumMod val="50000"/>
                          <a:alpha val="5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서로 다른 여러 개의 테이블을 활용한 데이터 조작과</a:t>
                </a: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lumMod val="50000"/>
                          <a:alpha val="5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사용자 편의를 위한 기능제공</a:t>
                </a:r>
              </a:p>
            </p:txBody>
          </p:sp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10860D9F-E16D-4443-8CD1-C21BBC8CF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80071" y="2092408"/>
                <a:ext cx="1620000" cy="1620000"/>
              </a:xfrm>
              <a:prstGeom prst="ellipse">
                <a:avLst/>
              </a:prstGeom>
              <a:noFill/>
              <a:ln w="63500">
                <a:solidFill>
                  <a:srgbClr val="36CEC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4105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191926" y="1385169"/>
            <a:ext cx="3808148" cy="4087662"/>
          </a:xfrm>
          <a:prstGeom prst="rect">
            <a:avLst/>
          </a:prstGeom>
          <a:solidFill>
            <a:srgbClr val="36CEC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39077" y="1557830"/>
            <a:ext cx="0" cy="1344299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756919" y="4294773"/>
            <a:ext cx="0" cy="9918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999396" y="3105835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3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추진 계획</a:t>
            </a:r>
            <a:endParaRPr lang="en-US" altLang="ko-KR" sz="3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56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추진 계획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B9D707-E84D-4B29-9276-152550FE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933450"/>
            <a:ext cx="106965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61775" y="668583"/>
            <a:ext cx="11468450" cy="0"/>
            <a:chOff x="255628" y="718457"/>
            <a:chExt cx="8616416" cy="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69884" y="279708"/>
            <a:ext cx="472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추진 계획</a:t>
            </a:r>
            <a:endParaRPr lang="en-US" altLang="ko-KR" sz="1600" spc="-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61775" y="6478552"/>
            <a:ext cx="11468450" cy="0"/>
            <a:chOff x="255628" y="718457"/>
            <a:chExt cx="8616416" cy="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rgbClr val="3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008914" y="718457"/>
              <a:ext cx="2863130" cy="0"/>
            </a:xfrm>
            <a:prstGeom prst="line">
              <a:avLst/>
            </a:prstGeom>
            <a:ln w="38100">
              <a:solidFill>
                <a:srgbClr val="20E4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32478" y="6554170"/>
            <a:ext cx="3327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0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 Happy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House</a:t>
            </a:r>
            <a:r>
              <a:rPr lang="ko-KR" altLang="en-US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b="1" dirty="0"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14DAD9-65A5-48EC-A4BF-6825E847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1052911"/>
            <a:ext cx="11287432" cy="47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91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767</Words>
  <Application>Microsoft Office PowerPoint</Application>
  <PresentationFormat>와이드스크린</PresentationFormat>
  <Paragraphs>187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KoPub돋움체 Light</vt:lpstr>
      <vt:lpstr>KoPub돋움체 Medium</vt:lpstr>
      <vt:lpstr>나눔고딕</vt:lpstr>
      <vt:lpstr>나눔고딕 ExtraBold</vt:lpstr>
      <vt:lpstr>맑은 고딕</vt:lpstr>
      <vt:lpstr>포천 막걸리체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영찬 박</cp:lastModifiedBy>
  <cp:revision>82</cp:revision>
  <dcterms:created xsi:type="dcterms:W3CDTF">2017-04-11T15:32:22Z</dcterms:created>
  <dcterms:modified xsi:type="dcterms:W3CDTF">2021-11-25T17:45:05Z</dcterms:modified>
</cp:coreProperties>
</file>